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7" r:id="rId6"/>
    <p:sldId id="274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82" r:id="rId15"/>
    <p:sldId id="283" r:id="rId16"/>
    <p:sldId id="267" r:id="rId17"/>
    <p:sldId id="268" r:id="rId18"/>
    <p:sldId id="269" r:id="rId19"/>
    <p:sldId id="270" r:id="rId20"/>
    <p:sldId id="272" r:id="rId21"/>
    <p:sldId id="281" r:id="rId22"/>
    <p:sldId id="275" r:id="rId23"/>
    <p:sldId id="273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ndy Mooney" userId="48e94b0a-2463-487d-b869-3c4f239771ce" providerId="ADAL" clId="{84065392-F62B-4EBA-B475-FDA32AB33B4B}"/>
    <pc:docChg chg="custSel modSld">
      <pc:chgData name="Cindy Mooney" userId="48e94b0a-2463-487d-b869-3c4f239771ce" providerId="ADAL" clId="{84065392-F62B-4EBA-B475-FDA32AB33B4B}" dt="2022-06-09T20:02:55.083" v="75" actId="27636"/>
      <pc:docMkLst>
        <pc:docMk/>
      </pc:docMkLst>
      <pc:sldChg chg="modSp">
        <pc:chgData name="Cindy Mooney" userId="48e94b0a-2463-487d-b869-3c4f239771ce" providerId="ADAL" clId="{84065392-F62B-4EBA-B475-FDA32AB33B4B}" dt="2022-06-09T16:14:00.129" v="39" actId="20577"/>
        <pc:sldMkLst>
          <pc:docMk/>
          <pc:sldMk cId="1358129027" sldId="259"/>
        </pc:sldMkLst>
        <pc:spChg chg="mod">
          <ac:chgData name="Cindy Mooney" userId="48e94b0a-2463-487d-b869-3c4f239771ce" providerId="ADAL" clId="{84065392-F62B-4EBA-B475-FDA32AB33B4B}" dt="2022-06-09T16:14:00.129" v="39" actId="20577"/>
          <ac:spMkLst>
            <pc:docMk/>
            <pc:sldMk cId="1358129027" sldId="259"/>
            <ac:spMk id="3" creationId="{00000000-0000-0000-0000-000000000000}"/>
          </ac:spMkLst>
        </pc:spChg>
      </pc:sldChg>
      <pc:sldChg chg="modSp">
        <pc:chgData name="Cindy Mooney" userId="48e94b0a-2463-487d-b869-3c4f239771ce" providerId="ADAL" clId="{84065392-F62B-4EBA-B475-FDA32AB33B4B}" dt="2022-06-09T16:15:00.812" v="62" actId="20577"/>
        <pc:sldMkLst>
          <pc:docMk/>
          <pc:sldMk cId="3033106489" sldId="260"/>
        </pc:sldMkLst>
        <pc:spChg chg="mod">
          <ac:chgData name="Cindy Mooney" userId="48e94b0a-2463-487d-b869-3c4f239771ce" providerId="ADAL" clId="{84065392-F62B-4EBA-B475-FDA32AB33B4B}" dt="2022-06-09T16:14:49.098" v="50" actId="20577"/>
          <ac:spMkLst>
            <pc:docMk/>
            <pc:sldMk cId="3033106489" sldId="260"/>
            <ac:spMk id="3" creationId="{00000000-0000-0000-0000-000000000000}"/>
          </ac:spMkLst>
        </pc:spChg>
        <pc:spChg chg="mod">
          <ac:chgData name="Cindy Mooney" userId="48e94b0a-2463-487d-b869-3c4f239771ce" providerId="ADAL" clId="{84065392-F62B-4EBA-B475-FDA32AB33B4B}" dt="2022-06-09T16:15:00.812" v="62" actId="20577"/>
          <ac:spMkLst>
            <pc:docMk/>
            <pc:sldMk cId="3033106489" sldId="260"/>
            <ac:spMk id="4" creationId="{00000000-0000-0000-0000-000000000000}"/>
          </ac:spMkLst>
        </pc:spChg>
      </pc:sldChg>
      <pc:sldChg chg="modSp">
        <pc:chgData name="Cindy Mooney" userId="48e94b0a-2463-487d-b869-3c4f239771ce" providerId="ADAL" clId="{84065392-F62B-4EBA-B475-FDA32AB33B4B}" dt="2022-06-09T20:02:55.083" v="75" actId="27636"/>
        <pc:sldMkLst>
          <pc:docMk/>
          <pc:sldMk cId="4207137886" sldId="272"/>
        </pc:sldMkLst>
        <pc:spChg chg="mod">
          <ac:chgData name="Cindy Mooney" userId="48e94b0a-2463-487d-b869-3c4f239771ce" providerId="ADAL" clId="{84065392-F62B-4EBA-B475-FDA32AB33B4B}" dt="2022-06-09T20:02:55.067" v="74" actId="27636"/>
          <ac:spMkLst>
            <pc:docMk/>
            <pc:sldMk cId="4207137886" sldId="272"/>
            <ac:spMk id="4" creationId="{00000000-0000-0000-0000-000000000000}"/>
          </ac:spMkLst>
        </pc:spChg>
        <pc:spChg chg="mod">
          <ac:chgData name="Cindy Mooney" userId="48e94b0a-2463-487d-b869-3c4f239771ce" providerId="ADAL" clId="{84065392-F62B-4EBA-B475-FDA32AB33B4B}" dt="2022-06-09T20:02:55.083" v="75" actId="27636"/>
          <ac:spMkLst>
            <pc:docMk/>
            <pc:sldMk cId="4207137886" sldId="272"/>
            <ac:spMk id="7" creationId="{00000000-0000-0000-0000-000000000000}"/>
          </ac:spMkLst>
        </pc:spChg>
      </pc:sldChg>
    </pc:docChg>
  </pc:docChgLst>
  <pc:docChgLst>
    <pc:chgData name="Cindy Mooney" userId="48e94b0a-2463-487d-b869-3c4f239771ce" providerId="ADAL" clId="{DAA6E137-3375-4A16-98A9-5D7B9B1D8A75}"/>
    <pc:docChg chg="custSel modSld">
      <pc:chgData name="Cindy Mooney" userId="48e94b0a-2463-487d-b869-3c4f239771ce" providerId="ADAL" clId="{DAA6E137-3375-4A16-98A9-5D7B9B1D8A75}" dt="2024-11-19T19:20:31.826" v="412" actId="20577"/>
      <pc:docMkLst>
        <pc:docMk/>
      </pc:docMkLst>
      <pc:sldChg chg="modSp mod">
        <pc:chgData name="Cindy Mooney" userId="48e94b0a-2463-487d-b869-3c4f239771ce" providerId="ADAL" clId="{DAA6E137-3375-4A16-98A9-5D7B9B1D8A75}" dt="2024-11-19T19:12:04.394" v="11" actId="20577"/>
        <pc:sldMkLst>
          <pc:docMk/>
          <pc:sldMk cId="1358129027" sldId="259"/>
        </pc:sldMkLst>
        <pc:spChg chg="mod">
          <ac:chgData name="Cindy Mooney" userId="48e94b0a-2463-487d-b869-3c4f239771ce" providerId="ADAL" clId="{DAA6E137-3375-4A16-98A9-5D7B9B1D8A75}" dt="2024-11-19T19:12:04.394" v="11" actId="20577"/>
          <ac:spMkLst>
            <pc:docMk/>
            <pc:sldMk cId="1358129027" sldId="259"/>
            <ac:spMk id="3" creationId="{00000000-0000-0000-0000-000000000000}"/>
          </ac:spMkLst>
        </pc:spChg>
      </pc:sldChg>
      <pc:sldChg chg="modSp mod">
        <pc:chgData name="Cindy Mooney" userId="48e94b0a-2463-487d-b869-3c4f239771ce" providerId="ADAL" clId="{DAA6E137-3375-4A16-98A9-5D7B9B1D8A75}" dt="2024-11-19T19:12:45.487" v="52" actId="20577"/>
        <pc:sldMkLst>
          <pc:docMk/>
          <pc:sldMk cId="3033106489" sldId="260"/>
        </pc:sldMkLst>
        <pc:spChg chg="mod">
          <ac:chgData name="Cindy Mooney" userId="48e94b0a-2463-487d-b869-3c4f239771ce" providerId="ADAL" clId="{DAA6E137-3375-4A16-98A9-5D7B9B1D8A75}" dt="2024-11-19T19:12:38.357" v="47" actId="20577"/>
          <ac:spMkLst>
            <pc:docMk/>
            <pc:sldMk cId="3033106489" sldId="260"/>
            <ac:spMk id="3" creationId="{00000000-0000-0000-0000-000000000000}"/>
          </ac:spMkLst>
        </pc:spChg>
        <pc:spChg chg="mod">
          <ac:chgData name="Cindy Mooney" userId="48e94b0a-2463-487d-b869-3c4f239771ce" providerId="ADAL" clId="{DAA6E137-3375-4A16-98A9-5D7B9B1D8A75}" dt="2024-11-19T19:12:45.487" v="52" actId="20577"/>
          <ac:spMkLst>
            <pc:docMk/>
            <pc:sldMk cId="3033106489" sldId="260"/>
            <ac:spMk id="4" creationId="{00000000-0000-0000-0000-000000000000}"/>
          </ac:spMkLst>
        </pc:spChg>
      </pc:sldChg>
      <pc:sldChg chg="modSp mod">
        <pc:chgData name="Cindy Mooney" userId="48e94b0a-2463-487d-b869-3c4f239771ce" providerId="ADAL" clId="{DAA6E137-3375-4A16-98A9-5D7B9B1D8A75}" dt="2024-11-19T19:14:50.167" v="147" actId="27636"/>
        <pc:sldMkLst>
          <pc:docMk/>
          <pc:sldMk cId="4207137886" sldId="272"/>
        </pc:sldMkLst>
        <pc:spChg chg="mod">
          <ac:chgData name="Cindy Mooney" userId="48e94b0a-2463-487d-b869-3c4f239771ce" providerId="ADAL" clId="{DAA6E137-3375-4A16-98A9-5D7B9B1D8A75}" dt="2024-11-19T19:14:50.158" v="146" actId="27636"/>
          <ac:spMkLst>
            <pc:docMk/>
            <pc:sldMk cId="4207137886" sldId="272"/>
            <ac:spMk id="4" creationId="{00000000-0000-0000-0000-000000000000}"/>
          </ac:spMkLst>
        </pc:spChg>
        <pc:spChg chg="mod">
          <ac:chgData name="Cindy Mooney" userId="48e94b0a-2463-487d-b869-3c4f239771ce" providerId="ADAL" clId="{DAA6E137-3375-4A16-98A9-5D7B9B1D8A75}" dt="2024-11-19T19:14:50.167" v="147" actId="27636"/>
          <ac:spMkLst>
            <pc:docMk/>
            <pc:sldMk cId="4207137886" sldId="272"/>
            <ac:spMk id="7" creationId="{00000000-0000-0000-0000-000000000000}"/>
          </ac:spMkLst>
        </pc:spChg>
      </pc:sldChg>
      <pc:sldChg chg="modSp mod">
        <pc:chgData name="Cindy Mooney" userId="48e94b0a-2463-487d-b869-3c4f239771ce" providerId="ADAL" clId="{DAA6E137-3375-4A16-98A9-5D7B9B1D8A75}" dt="2024-11-19T19:20:31.826" v="412" actId="20577"/>
        <pc:sldMkLst>
          <pc:docMk/>
          <pc:sldMk cId="583308054" sldId="273"/>
        </pc:sldMkLst>
        <pc:spChg chg="mod">
          <ac:chgData name="Cindy Mooney" userId="48e94b0a-2463-487d-b869-3c4f239771ce" providerId="ADAL" clId="{DAA6E137-3375-4A16-98A9-5D7B9B1D8A75}" dt="2024-11-19T19:20:31.826" v="412" actId="20577"/>
          <ac:spMkLst>
            <pc:docMk/>
            <pc:sldMk cId="583308054" sldId="273"/>
            <ac:spMk id="3" creationId="{00000000-0000-0000-0000-000000000000}"/>
          </ac:spMkLst>
        </pc:spChg>
      </pc:sldChg>
      <pc:sldChg chg="modSp mod">
        <pc:chgData name="Cindy Mooney" userId="48e94b0a-2463-487d-b869-3c4f239771ce" providerId="ADAL" clId="{DAA6E137-3375-4A16-98A9-5D7B9B1D8A75}" dt="2024-11-19T19:15:20.567" v="228" actId="20577"/>
        <pc:sldMkLst>
          <pc:docMk/>
          <pc:sldMk cId="773406467" sldId="275"/>
        </pc:sldMkLst>
        <pc:spChg chg="mod">
          <ac:chgData name="Cindy Mooney" userId="48e94b0a-2463-487d-b869-3c4f239771ce" providerId="ADAL" clId="{DAA6E137-3375-4A16-98A9-5D7B9B1D8A75}" dt="2024-11-19T19:15:20.567" v="228" actId="20577"/>
          <ac:spMkLst>
            <pc:docMk/>
            <pc:sldMk cId="773406467" sldId="275"/>
            <ac:spMk id="4" creationId="{00000000-0000-0000-0000-000000000000}"/>
          </ac:spMkLst>
        </pc:spChg>
      </pc:sldChg>
      <pc:sldChg chg="modSp mod">
        <pc:chgData name="Cindy Mooney" userId="48e94b0a-2463-487d-b869-3c4f239771ce" providerId="ADAL" clId="{DAA6E137-3375-4A16-98A9-5D7B9B1D8A75}" dt="2024-11-19T19:18:24.473" v="359" actId="20577"/>
        <pc:sldMkLst>
          <pc:docMk/>
          <pc:sldMk cId="1000833510" sldId="281"/>
        </pc:sldMkLst>
        <pc:spChg chg="mod">
          <ac:chgData name="Cindy Mooney" userId="48e94b0a-2463-487d-b869-3c4f239771ce" providerId="ADAL" clId="{DAA6E137-3375-4A16-98A9-5D7B9B1D8A75}" dt="2024-11-19T19:18:08.863" v="321" actId="20577"/>
          <ac:spMkLst>
            <pc:docMk/>
            <pc:sldMk cId="1000833510" sldId="281"/>
            <ac:spMk id="3" creationId="{00000000-0000-0000-0000-000000000000}"/>
          </ac:spMkLst>
        </pc:spChg>
        <pc:spChg chg="mod">
          <ac:chgData name="Cindy Mooney" userId="48e94b0a-2463-487d-b869-3c4f239771ce" providerId="ADAL" clId="{DAA6E137-3375-4A16-98A9-5D7B9B1D8A75}" dt="2024-11-19T19:18:24.473" v="359" actId="20577"/>
          <ac:spMkLst>
            <pc:docMk/>
            <pc:sldMk cId="1000833510" sldId="281"/>
            <ac:spMk id="4" creationId="{00000000-0000-0000-0000-000000000000}"/>
          </ac:spMkLst>
        </pc:spChg>
      </pc:sldChg>
      <pc:sldChg chg="modSp mod">
        <pc:chgData name="Cindy Mooney" userId="48e94b0a-2463-487d-b869-3c4f239771ce" providerId="ADAL" clId="{DAA6E137-3375-4A16-98A9-5D7B9B1D8A75}" dt="2024-11-19T19:13:33.227" v="83" actId="20577"/>
        <pc:sldMkLst>
          <pc:docMk/>
          <pc:sldMk cId="411501404" sldId="282"/>
        </pc:sldMkLst>
        <pc:spChg chg="mod">
          <ac:chgData name="Cindy Mooney" userId="48e94b0a-2463-487d-b869-3c4f239771ce" providerId="ADAL" clId="{DAA6E137-3375-4A16-98A9-5D7B9B1D8A75}" dt="2024-11-19T19:13:33.227" v="83" actId="20577"/>
          <ac:spMkLst>
            <pc:docMk/>
            <pc:sldMk cId="411501404" sldId="282"/>
            <ac:spMk id="12" creationId="{00000000-0000-0000-0000-000000000000}"/>
          </ac:spMkLst>
        </pc:spChg>
      </pc:sldChg>
      <pc:sldChg chg="modSp mod">
        <pc:chgData name="Cindy Mooney" userId="48e94b0a-2463-487d-b869-3c4f239771ce" providerId="ADAL" clId="{DAA6E137-3375-4A16-98A9-5D7B9B1D8A75}" dt="2024-11-19T19:19:38.113" v="361" actId="20577"/>
        <pc:sldMkLst>
          <pc:docMk/>
          <pc:sldMk cId="1783833369" sldId="283"/>
        </pc:sldMkLst>
        <pc:spChg chg="mod">
          <ac:chgData name="Cindy Mooney" userId="48e94b0a-2463-487d-b869-3c4f239771ce" providerId="ADAL" clId="{DAA6E137-3375-4A16-98A9-5D7B9B1D8A75}" dt="2024-11-19T19:19:38.113" v="361" actId="20577"/>
          <ac:spMkLst>
            <pc:docMk/>
            <pc:sldMk cId="1783833369" sldId="283"/>
            <ac:spMk id="3" creationId="{00000000-0000-0000-0000-000000000000}"/>
          </ac:spMkLst>
        </pc:spChg>
      </pc:sldChg>
    </pc:docChg>
  </pc:docChgLst>
  <pc:docChgLst>
    <pc:chgData name="Cindy Mooney" userId="48e94b0a-2463-487d-b869-3c4f239771ce" providerId="ADAL" clId="{8878336C-5FAF-48D7-B134-894890375FEE}"/>
    <pc:docChg chg="modSld">
      <pc:chgData name="Cindy Mooney" userId="48e94b0a-2463-487d-b869-3c4f239771ce" providerId="ADAL" clId="{8878336C-5FAF-48D7-B134-894890375FEE}" dt="2022-06-14T19:02:43.543" v="19" actId="20577"/>
      <pc:docMkLst>
        <pc:docMk/>
      </pc:docMkLst>
      <pc:sldChg chg="modSp">
        <pc:chgData name="Cindy Mooney" userId="48e94b0a-2463-487d-b869-3c4f239771ce" providerId="ADAL" clId="{8878336C-5FAF-48D7-B134-894890375FEE}" dt="2022-06-14T19:02:43.543" v="19" actId="20577"/>
        <pc:sldMkLst>
          <pc:docMk/>
          <pc:sldMk cId="583308054" sldId="273"/>
        </pc:sldMkLst>
        <pc:spChg chg="mod">
          <ac:chgData name="Cindy Mooney" userId="48e94b0a-2463-487d-b869-3c4f239771ce" providerId="ADAL" clId="{8878336C-5FAF-48D7-B134-894890375FEE}" dt="2022-06-14T19:02:43.543" v="19" actId="20577"/>
          <ac:spMkLst>
            <pc:docMk/>
            <pc:sldMk cId="583308054" sldId="27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509" y="2136709"/>
            <a:ext cx="7315200" cy="2137083"/>
          </a:xfrm>
        </p:spPr>
        <p:txBody>
          <a:bodyPr/>
          <a:lstStyle/>
          <a:p>
            <a:pPr algn="ctr"/>
            <a:r>
              <a:rPr lang="en-US" dirty="0"/>
              <a:t>Welcome to Health Sciences!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33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7" y="864108"/>
            <a:ext cx="7915295" cy="5120640"/>
          </a:xfrm>
        </p:spPr>
        <p:txBody>
          <a:bodyPr/>
          <a:lstStyle/>
          <a:p>
            <a:r>
              <a:rPr lang="en-US" sz="2800" dirty="0"/>
              <a:t>Accredited:</a:t>
            </a:r>
          </a:p>
          <a:p>
            <a:pPr lvl="1"/>
            <a:r>
              <a:rPr lang="en-US" sz="2200" dirty="0"/>
              <a:t>Commission on Accreditation in Physical Therapy Education (CAPTE)</a:t>
            </a:r>
          </a:p>
          <a:p>
            <a:r>
              <a:rPr lang="en-US" sz="2800" dirty="0"/>
              <a:t>Fall entry only</a:t>
            </a:r>
          </a:p>
          <a:p>
            <a:r>
              <a:rPr lang="en-US" sz="2800" dirty="0"/>
              <a:t>Associate Degree</a:t>
            </a:r>
          </a:p>
          <a:p>
            <a:pPr lvl="1"/>
            <a:r>
              <a:rPr lang="en-US" sz="2200" dirty="0"/>
              <a:t>5 semesters</a:t>
            </a:r>
          </a:p>
          <a:p>
            <a:r>
              <a:rPr lang="en-US" sz="2800" dirty="0"/>
              <a:t>Accepts 16 students</a:t>
            </a:r>
          </a:p>
          <a:p>
            <a:r>
              <a:rPr lang="en-US" sz="2800" dirty="0"/>
              <a:t>Eligible to sit for National Physical Therapy Examination (NPTE) and </a:t>
            </a:r>
            <a:r>
              <a:rPr lang="en-US" sz="2800"/>
              <a:t>State Licensure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324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993502" y="2197894"/>
            <a:ext cx="6540759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900" dirty="0"/>
              <a:t>Surgical Technology</a:t>
            </a:r>
          </a:p>
          <a:p>
            <a:endParaRPr lang="en-US" dirty="0"/>
          </a:p>
          <a:p>
            <a:pPr algn="ctr"/>
            <a:r>
              <a:rPr lang="en-US" dirty="0"/>
              <a:t>Program Director: Dawn Walz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014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Accredited:</a:t>
            </a:r>
          </a:p>
          <a:p>
            <a:pPr lvl="1"/>
            <a:r>
              <a:rPr lang="en-US" dirty="0"/>
              <a:t>Commission on Accreditation of Allied Health Education Programs (CAAHEP)</a:t>
            </a:r>
          </a:p>
          <a:p>
            <a:pPr lvl="0"/>
            <a:r>
              <a:rPr lang="en-US" dirty="0"/>
              <a:t>Fall entry only</a:t>
            </a:r>
          </a:p>
          <a:p>
            <a:pPr lvl="0"/>
            <a:r>
              <a:rPr lang="en-US" dirty="0"/>
              <a:t>Associate Degree</a:t>
            </a:r>
          </a:p>
          <a:p>
            <a:pPr lvl="1"/>
            <a:r>
              <a:rPr lang="en-US" dirty="0"/>
              <a:t>5 semesters </a:t>
            </a:r>
          </a:p>
          <a:p>
            <a:pPr lvl="0"/>
            <a:r>
              <a:rPr lang="en-US" dirty="0"/>
              <a:t>Accepts 12-15  students</a:t>
            </a:r>
          </a:p>
          <a:p>
            <a:pPr lvl="0"/>
            <a:r>
              <a:rPr lang="en-US" dirty="0"/>
              <a:t>Eligible for national certification exam</a:t>
            </a:r>
          </a:p>
          <a:p>
            <a:pPr lvl="1"/>
            <a:r>
              <a:rPr lang="en-US" dirty="0"/>
              <a:t>CST (Certified Surgical Technologist)</a:t>
            </a:r>
          </a:p>
          <a:p>
            <a:pPr lvl="1"/>
            <a:r>
              <a:rPr lang="en-US" dirty="0"/>
              <a:t>CSPDT (Certified Sterile Processing and Distribution Technician)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833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38261" y="2197894"/>
            <a:ext cx="6096000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5900" dirty="0"/>
              <a:t>Medical Assisting</a:t>
            </a:r>
          </a:p>
          <a:p>
            <a:endParaRPr lang="en-US" dirty="0"/>
          </a:p>
          <a:p>
            <a:pPr algn="ctr"/>
            <a:r>
              <a:rPr lang="en-US" dirty="0"/>
              <a:t>Program Director: Jaclyn Valenti, RMA, AS, BA, </a:t>
            </a:r>
            <a:r>
              <a:rPr lang="en-US" dirty="0" err="1"/>
              <a:t>MEd.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643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Accredited: </a:t>
            </a:r>
          </a:p>
          <a:p>
            <a:pPr lvl="1"/>
            <a:r>
              <a:rPr lang="en-US" sz="2600" dirty="0"/>
              <a:t>Southern Association of Colleges and Schools  (SACS)</a:t>
            </a:r>
          </a:p>
          <a:p>
            <a:r>
              <a:rPr lang="en-US" sz="2800" dirty="0"/>
              <a:t>Fall entry</a:t>
            </a:r>
          </a:p>
          <a:p>
            <a:r>
              <a:rPr lang="en-US" sz="2800" dirty="0"/>
              <a:t>Certificate</a:t>
            </a:r>
          </a:p>
          <a:p>
            <a:pPr lvl="1"/>
            <a:r>
              <a:rPr lang="en-US" sz="2200" dirty="0"/>
              <a:t>3 Semesters (Fall, Spring, Summer)</a:t>
            </a:r>
          </a:p>
          <a:p>
            <a:r>
              <a:rPr lang="en-US" sz="2800" dirty="0"/>
              <a:t>Accepts 15 students</a:t>
            </a:r>
          </a:p>
          <a:p>
            <a:r>
              <a:rPr lang="en-US" sz="2800" dirty="0"/>
              <a:t>Eligible for the Registered Medical Assistant Exam (RMA) for certification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276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2988" y="2213325"/>
            <a:ext cx="6096000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5900" dirty="0"/>
              <a:t>Massage Therapy</a:t>
            </a:r>
          </a:p>
          <a:p>
            <a:endParaRPr lang="en-US" dirty="0"/>
          </a:p>
          <a:p>
            <a:pPr algn="ctr"/>
            <a:r>
              <a:rPr lang="en-US" dirty="0"/>
              <a:t>Program Director: </a:t>
            </a:r>
            <a:r>
              <a:rPr lang="nl-NL" dirty="0"/>
              <a:t>Denise Van Nostran, LMT, BCTMB, BM, MM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199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7876616" cy="5120640"/>
          </a:xfrm>
        </p:spPr>
        <p:txBody>
          <a:bodyPr>
            <a:normAutofit/>
          </a:bodyPr>
          <a:lstStyle/>
          <a:p>
            <a:r>
              <a:rPr lang="en-US" sz="2800" dirty="0"/>
              <a:t>Accredited: </a:t>
            </a:r>
            <a:endParaRPr lang="en-US" sz="2200" dirty="0"/>
          </a:p>
          <a:p>
            <a:pPr lvl="1"/>
            <a:r>
              <a:rPr lang="en-US" sz="2200" dirty="0"/>
              <a:t>Commission for Massage Therapy Accreditation (COMTA)</a:t>
            </a:r>
          </a:p>
          <a:p>
            <a:r>
              <a:rPr lang="en-US" sz="2800" dirty="0"/>
              <a:t>Fall entry only</a:t>
            </a:r>
          </a:p>
          <a:p>
            <a:r>
              <a:rPr lang="en-US" sz="2800" dirty="0"/>
              <a:t>Certificate program</a:t>
            </a:r>
          </a:p>
          <a:p>
            <a:pPr lvl="1"/>
            <a:r>
              <a:rPr lang="en-US" sz="2200" dirty="0"/>
              <a:t>3 semesters (Fall, Spring, Summer)</a:t>
            </a:r>
          </a:p>
          <a:p>
            <a:r>
              <a:rPr lang="en-US" sz="2800" dirty="0"/>
              <a:t>Accepts </a:t>
            </a:r>
          </a:p>
          <a:p>
            <a:pPr lvl="1"/>
            <a:r>
              <a:rPr lang="en-US" sz="2200" dirty="0"/>
              <a:t>16 students (day)   </a:t>
            </a:r>
          </a:p>
          <a:p>
            <a:r>
              <a:rPr lang="en-US" sz="2800" dirty="0"/>
              <a:t>Graduates complete Massage and Bodywork Licensing Exam (MBLEX), leading to Licensed Massage Therapist (LMT)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80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TEAS</a:t>
            </a:r>
            <a:br>
              <a:rPr lang="en-US" sz="5400" dirty="0"/>
            </a:br>
            <a:r>
              <a:rPr lang="en-US" sz="5400" dirty="0"/>
              <a:t>FAQ’S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926101" y="379450"/>
            <a:ext cx="3474720" cy="5748251"/>
          </a:xfrm>
        </p:spPr>
        <p:txBody>
          <a:bodyPr>
            <a:normAutofit lnSpcReduction="10000"/>
          </a:bodyPr>
          <a:lstStyle/>
          <a:p>
            <a:r>
              <a:rPr lang="en-US" sz="2200" b="1" dirty="0"/>
              <a:t>Which Programs need the TEAS test? </a:t>
            </a:r>
          </a:p>
          <a:p>
            <a:pPr lvl="1"/>
            <a:r>
              <a:rPr lang="en-US" dirty="0"/>
              <a:t>Nursing</a:t>
            </a:r>
          </a:p>
          <a:p>
            <a:pPr lvl="1"/>
            <a:r>
              <a:rPr lang="en-US" dirty="0"/>
              <a:t>Radiology Technology (optional)</a:t>
            </a:r>
          </a:p>
          <a:p>
            <a:pPr lvl="1"/>
            <a:r>
              <a:rPr lang="en-US" dirty="0"/>
              <a:t>Physical Therapist Assistant (optional)</a:t>
            </a:r>
          </a:p>
          <a:p>
            <a:pPr lvl="1"/>
            <a:r>
              <a:rPr lang="en-US" dirty="0"/>
              <a:t>Surgical Technology (optional)</a:t>
            </a:r>
          </a:p>
          <a:p>
            <a:r>
              <a:rPr lang="en-US" sz="2200" b="1" dirty="0"/>
              <a:t>What is the TEAS test?</a:t>
            </a:r>
          </a:p>
          <a:p>
            <a:pPr lvl="1"/>
            <a:r>
              <a:rPr lang="en-US" dirty="0"/>
              <a:t>Tests English, Math, Reading, and Science skills</a:t>
            </a:r>
          </a:p>
          <a:p>
            <a:r>
              <a:rPr lang="en-US" sz="2200" b="1" dirty="0"/>
              <a:t>How long are the TEAS scores good for?</a:t>
            </a:r>
          </a:p>
          <a:p>
            <a:pPr lvl="1"/>
            <a:r>
              <a:rPr lang="en-US" dirty="0"/>
              <a:t>3 years at TCL</a:t>
            </a:r>
            <a:endParaRPr lang="en-US" sz="2200" dirty="0"/>
          </a:p>
          <a:p>
            <a:r>
              <a:rPr lang="en-US" sz="2200" b="1" dirty="0"/>
              <a:t>How many times can you take the TEAS test?</a:t>
            </a:r>
          </a:p>
          <a:p>
            <a:pPr lvl="1"/>
            <a:r>
              <a:rPr lang="en-US" sz="1700" dirty="0"/>
              <a:t>3 times in a 12-month period</a:t>
            </a:r>
          </a:p>
          <a:p>
            <a:pPr lvl="1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848644" cy="5120640"/>
          </a:xfrm>
        </p:spPr>
        <p:txBody>
          <a:bodyPr>
            <a:normAutofit lnSpcReduction="10000"/>
          </a:bodyPr>
          <a:lstStyle/>
          <a:p>
            <a:r>
              <a:rPr lang="en-US" sz="2200" b="1" dirty="0"/>
              <a:t>How long does the TEAS test take?</a:t>
            </a:r>
          </a:p>
          <a:p>
            <a:pPr lvl="1"/>
            <a:r>
              <a:rPr lang="en-US" dirty="0"/>
              <a:t>Takes about 3 ½ hours to complete</a:t>
            </a:r>
          </a:p>
          <a:p>
            <a:r>
              <a:rPr lang="en-US" sz="2200" b="1" dirty="0"/>
              <a:t>Where do I take the TEAS test?</a:t>
            </a:r>
          </a:p>
          <a:p>
            <a:pPr lvl="1"/>
            <a:r>
              <a:rPr lang="en-US" dirty="0"/>
              <a:t>Beaufort Campus</a:t>
            </a:r>
          </a:p>
          <a:p>
            <a:pPr lvl="1"/>
            <a:r>
              <a:rPr lang="en-US" dirty="0"/>
              <a:t>Testing Center in Building 2</a:t>
            </a:r>
          </a:p>
          <a:p>
            <a:r>
              <a:rPr lang="en-US" sz="2200" b="1" dirty="0"/>
              <a:t>Is there a study guide?</a:t>
            </a:r>
          </a:p>
          <a:p>
            <a:pPr lvl="1"/>
            <a:r>
              <a:rPr lang="en-US" dirty="0"/>
              <a:t>At the TCL bookstore</a:t>
            </a:r>
          </a:p>
          <a:p>
            <a:pPr lvl="2"/>
            <a:r>
              <a:rPr lang="en-US" sz="1800" dirty="0"/>
              <a:t>TEAS study guide</a:t>
            </a:r>
          </a:p>
          <a:p>
            <a:pPr lvl="3"/>
            <a:r>
              <a:rPr lang="en-US" sz="1050" dirty="0"/>
              <a:t>(Prices subject to change at anytime) </a:t>
            </a:r>
          </a:p>
          <a:p>
            <a:r>
              <a:rPr lang="en-US" sz="2200" b="1" dirty="0"/>
              <a:t>How much does the TEAS test cost?</a:t>
            </a:r>
          </a:p>
          <a:p>
            <a:pPr lvl="1"/>
            <a:r>
              <a:rPr lang="en-US" dirty="0"/>
              <a:t>$70 in person</a:t>
            </a:r>
          </a:p>
          <a:p>
            <a:pPr lvl="2"/>
            <a:r>
              <a:rPr lang="en-US" sz="1100" dirty="0"/>
              <a:t>(Prices subject to change at anytime) </a:t>
            </a:r>
          </a:p>
          <a:p>
            <a:pPr lvl="2"/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137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Achieve 3000</a:t>
            </a:r>
            <a:br>
              <a:rPr lang="en-US" dirty="0"/>
            </a:br>
            <a:r>
              <a:rPr lang="en-US" dirty="0"/>
              <a:t>FAQ’S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>
            <a:normAutofit lnSpcReduction="10000"/>
          </a:bodyPr>
          <a:lstStyle/>
          <a:p>
            <a:r>
              <a:rPr lang="en-US" sz="2200" b="1" dirty="0"/>
              <a:t>Which Programs need the Achieve 3000 assessment? </a:t>
            </a:r>
          </a:p>
          <a:p>
            <a:pPr lvl="1"/>
            <a:r>
              <a:rPr lang="en-US" dirty="0"/>
              <a:t>Nursing</a:t>
            </a:r>
          </a:p>
          <a:p>
            <a:r>
              <a:rPr lang="en-US" sz="2200" b="1" dirty="0"/>
              <a:t>What is the Achieve 3000 assessment? </a:t>
            </a:r>
          </a:p>
          <a:p>
            <a:pPr lvl="1"/>
            <a:r>
              <a:rPr lang="en-US" dirty="0"/>
              <a:t>Reading &amp; Writing Comprehension </a:t>
            </a:r>
          </a:p>
          <a:p>
            <a:r>
              <a:rPr lang="en-US" sz="2200" b="1" dirty="0"/>
              <a:t>How many times can you take the Achieve 3000 assessment?</a:t>
            </a:r>
          </a:p>
          <a:p>
            <a:pPr lvl="1"/>
            <a:r>
              <a:rPr lang="en-US" dirty="0"/>
              <a:t>It is not a pass/fail assessment</a:t>
            </a:r>
          </a:p>
          <a:p>
            <a:pPr lvl="1"/>
            <a:r>
              <a:rPr lang="en-US" dirty="0"/>
              <a:t>You will work through the program to increase your score</a:t>
            </a:r>
          </a:p>
          <a:p>
            <a:pPr lvl="1"/>
            <a:r>
              <a:rPr lang="en-US" dirty="0"/>
              <a:t>Scores update the first of every month 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-350982"/>
            <a:ext cx="3474720" cy="66594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200" b="1" dirty="0"/>
          </a:p>
          <a:p>
            <a:r>
              <a:rPr lang="en-US" sz="2200" b="1" dirty="0"/>
              <a:t>How long are the Achieve 3000 scores good for?</a:t>
            </a:r>
          </a:p>
          <a:p>
            <a:pPr lvl="1"/>
            <a:r>
              <a:rPr lang="en-US" dirty="0"/>
              <a:t>3 years at TCL</a:t>
            </a:r>
            <a:endParaRPr lang="en-US" sz="2200" b="1" dirty="0"/>
          </a:p>
          <a:p>
            <a:r>
              <a:rPr lang="en-US" sz="2200" b="1" dirty="0"/>
              <a:t>What is the score that is needed for program entry:</a:t>
            </a:r>
          </a:p>
          <a:p>
            <a:pPr lvl="1"/>
            <a:r>
              <a:rPr lang="en-US" dirty="0"/>
              <a:t>1300 score</a:t>
            </a:r>
          </a:p>
          <a:p>
            <a:r>
              <a:rPr lang="en-US" sz="2200" b="1" dirty="0"/>
              <a:t>Where do I take the Achieve 3000 assessment? </a:t>
            </a:r>
          </a:p>
          <a:p>
            <a:pPr lvl="1"/>
            <a:r>
              <a:rPr lang="en-US" dirty="0"/>
              <a:t>Beaufort Campus</a:t>
            </a:r>
          </a:p>
          <a:p>
            <a:r>
              <a:rPr lang="en-US" sz="2200" b="1" dirty="0"/>
              <a:t>How much does the Achieve 3000 assessment cost?</a:t>
            </a:r>
          </a:p>
          <a:p>
            <a:pPr lvl="1"/>
            <a:r>
              <a:rPr lang="en-US" dirty="0"/>
              <a:t>It is a free assessment.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33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41102" y="1078712"/>
            <a:ext cx="7315200" cy="5120640"/>
          </a:xfrm>
        </p:spPr>
        <p:txBody>
          <a:bodyPr/>
          <a:lstStyle/>
          <a:p>
            <a:r>
              <a:rPr lang="en-US" sz="2400" dirty="0"/>
              <a:t>TCL Accreditation</a:t>
            </a:r>
          </a:p>
          <a:p>
            <a:pPr lvl="1"/>
            <a:r>
              <a:rPr lang="en-US" sz="2200" dirty="0"/>
              <a:t>Southern Association of Colleges and Schools (SACS) </a:t>
            </a:r>
          </a:p>
          <a:p>
            <a:r>
              <a:rPr lang="en-US" sz="2400" dirty="0"/>
              <a:t>Are there expirations on courses?</a:t>
            </a:r>
          </a:p>
          <a:p>
            <a:pPr lvl="1"/>
            <a:r>
              <a:rPr lang="en-US" dirty="0"/>
              <a:t>Math and Science courses have a 5-year expiration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406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0" y="739412"/>
            <a:ext cx="7315200" cy="2045207"/>
          </a:xfrm>
        </p:spPr>
        <p:txBody>
          <a:bodyPr/>
          <a:lstStyle/>
          <a:p>
            <a:r>
              <a:rPr lang="en-US" dirty="0"/>
              <a:t>TCL Health Sciences Programs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48480" y="3368352"/>
            <a:ext cx="9333038" cy="1903444"/>
          </a:xfrm>
        </p:spPr>
        <p:txBody>
          <a:bodyPr numCol="2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Nursing</a:t>
            </a: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Radiologic Technology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Physical Therapist Assistant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Surgical Technology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Medical Assisting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Massage Therapy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5895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1177" y="998375"/>
            <a:ext cx="7315200" cy="1623527"/>
          </a:xfrm>
        </p:spPr>
        <p:txBody>
          <a:bodyPr>
            <a:normAutofit fontScale="90000"/>
          </a:bodyPr>
          <a:lstStyle/>
          <a:p>
            <a:r>
              <a:rPr lang="en-US" dirty="0"/>
              <a:t>How do I get started?	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1177" y="2771191"/>
            <a:ext cx="7315200" cy="2479890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Apply to TCL at </a:t>
            </a:r>
            <a:r>
              <a:rPr lang="en-US" sz="1600" dirty="0"/>
              <a:t>www.tcl.edu</a:t>
            </a:r>
            <a:r>
              <a:rPr lang="en-US" sz="26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Request </a:t>
            </a:r>
            <a:r>
              <a:rPr lang="en-US" sz="2600" b="1" dirty="0"/>
              <a:t>ALL</a:t>
            </a:r>
            <a:r>
              <a:rPr lang="en-US" sz="2600" dirty="0"/>
              <a:t> official transcripts be sent to TCL Admissions office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College and High School or GED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Meet with Health Science Navigator, then Health </a:t>
            </a:r>
            <a:r>
              <a:rPr lang="en-US" sz="2600"/>
              <a:t>Science Advisor</a:t>
            </a:r>
            <a:endParaRPr lang="en-US" sz="2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Take entrance exams (Achieve 3000 &amp; TEAS Test), if needed, per program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Apply by published deadlines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0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0522" y="2420128"/>
            <a:ext cx="9233016" cy="1198191"/>
          </a:xfrm>
        </p:spPr>
        <p:txBody>
          <a:bodyPr>
            <a:normAutofit/>
          </a:bodyPr>
          <a:lstStyle/>
          <a:p>
            <a:pPr algn="r"/>
            <a:r>
              <a:rPr lang="en-US" sz="6600" dirty="0"/>
              <a:t>Health Sciences Advisor</a:t>
            </a:r>
            <a:r>
              <a:rPr lang="en-US" sz="4800" dirty="0"/>
              <a:t>	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39430" y="4019440"/>
            <a:ext cx="7315200" cy="1940488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Cindy Mooney</a:t>
            </a:r>
          </a:p>
          <a:p>
            <a:pPr algn="ctr"/>
            <a:r>
              <a:rPr lang="en-US" dirty="0"/>
              <a:t>cmooney@tcl.edu</a:t>
            </a:r>
          </a:p>
          <a:p>
            <a:pPr algn="ctr"/>
            <a:r>
              <a:rPr lang="en-US" dirty="0"/>
              <a:t>843-525-8326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614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704253" y="2612573"/>
            <a:ext cx="72685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900" dirty="0"/>
              <a:t>Nursing Program</a:t>
            </a:r>
          </a:p>
          <a:p>
            <a:endParaRPr lang="en-US" dirty="0"/>
          </a:p>
          <a:p>
            <a:pPr algn="ctr"/>
            <a:r>
              <a:rPr lang="en-US" dirty="0"/>
              <a:t>Program Director: Vandy Amason, MSN, RN, CMSRN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22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Accredited:</a:t>
            </a:r>
          </a:p>
          <a:p>
            <a:pPr lvl="1"/>
            <a:r>
              <a:rPr lang="en-US" sz="2400" dirty="0"/>
              <a:t>Accreditation Commission for Education in Nursing (ACEN)</a:t>
            </a:r>
          </a:p>
          <a:p>
            <a:r>
              <a:rPr lang="en-US" sz="2800" dirty="0"/>
              <a:t>Fall and Spring Entry</a:t>
            </a:r>
          </a:p>
          <a:p>
            <a:r>
              <a:rPr lang="en-US" sz="2800" dirty="0"/>
              <a:t>Accepts up to 40 students in Fall &amp; up to 40 students in Spring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129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2285" y="868680"/>
            <a:ext cx="3890865" cy="5120640"/>
          </a:xfrm>
        </p:spPr>
        <p:txBody>
          <a:bodyPr/>
          <a:lstStyle/>
          <a:p>
            <a:r>
              <a:rPr lang="en-US" sz="2400" b="1" dirty="0"/>
              <a:t>PN</a:t>
            </a:r>
            <a:r>
              <a:rPr lang="en-US" sz="2400" dirty="0"/>
              <a:t> </a:t>
            </a:r>
            <a:r>
              <a:rPr lang="en-US" sz="2400" b="1" dirty="0"/>
              <a:t>Option</a:t>
            </a:r>
            <a:r>
              <a:rPr lang="en-US" sz="2400" dirty="0"/>
              <a:t> </a:t>
            </a:r>
            <a:r>
              <a:rPr lang="en-US" sz="1800" dirty="0"/>
              <a:t>(Fall only start)</a:t>
            </a:r>
          </a:p>
          <a:p>
            <a:pPr lvl="1"/>
            <a:r>
              <a:rPr lang="en-US" dirty="0"/>
              <a:t>Diploma </a:t>
            </a:r>
          </a:p>
          <a:p>
            <a:pPr lvl="1"/>
            <a:r>
              <a:rPr lang="en-US" dirty="0"/>
              <a:t>3 semesters</a:t>
            </a:r>
          </a:p>
          <a:p>
            <a:pPr lvl="1"/>
            <a:r>
              <a:rPr lang="en-US" dirty="0"/>
              <a:t>42 credits</a:t>
            </a:r>
          </a:p>
          <a:p>
            <a:pPr lvl="1"/>
            <a:r>
              <a:rPr lang="en-US" dirty="0"/>
              <a:t>Eligible for NCLEX-PN exam (LPN)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b="1" dirty="0"/>
              <a:t>RN Option </a:t>
            </a:r>
            <a:r>
              <a:rPr lang="en-US" sz="1800" dirty="0"/>
              <a:t>(Fall &amp; Spring start)</a:t>
            </a:r>
          </a:p>
          <a:p>
            <a:pPr lvl="1"/>
            <a:r>
              <a:rPr lang="en-US" dirty="0"/>
              <a:t>Associate Degree</a:t>
            </a:r>
          </a:p>
          <a:p>
            <a:pPr lvl="1"/>
            <a:r>
              <a:rPr lang="en-US" dirty="0"/>
              <a:t>4 semesters</a:t>
            </a:r>
          </a:p>
          <a:p>
            <a:pPr lvl="1"/>
            <a:r>
              <a:rPr lang="en-US" dirty="0"/>
              <a:t>68 credits</a:t>
            </a:r>
          </a:p>
          <a:p>
            <a:pPr lvl="1"/>
            <a:r>
              <a:rPr lang="en-US" dirty="0"/>
              <a:t>Eligible for NCLEX-RN exam (RN)</a:t>
            </a:r>
          </a:p>
          <a:p>
            <a:endParaRPr lang="en-US" dirty="0"/>
          </a:p>
          <a:p>
            <a:r>
              <a:rPr lang="en-US" sz="2400" b="1" dirty="0"/>
              <a:t>LPN-ADN</a:t>
            </a:r>
            <a:r>
              <a:rPr lang="en-US" dirty="0"/>
              <a:t> </a:t>
            </a:r>
            <a:r>
              <a:rPr lang="en-US" sz="1800" dirty="0"/>
              <a:t>(Fall &amp; Spring start)</a:t>
            </a:r>
          </a:p>
          <a:p>
            <a:pPr lvl="1"/>
            <a:r>
              <a:rPr lang="en-US" dirty="0"/>
              <a:t>Enter 2</a:t>
            </a:r>
            <a:r>
              <a:rPr lang="en-US" baseline="30000" dirty="0"/>
              <a:t>nd</a:t>
            </a:r>
            <a:r>
              <a:rPr lang="en-US" dirty="0"/>
              <a:t> year, first semester</a:t>
            </a:r>
          </a:p>
          <a:p>
            <a:pPr lvl="1"/>
            <a:r>
              <a:rPr lang="en-US" dirty="0"/>
              <a:t>Complete in 2 semesters</a:t>
            </a:r>
          </a:p>
          <a:p>
            <a:pPr lvl="1"/>
            <a:r>
              <a:rPr lang="en-US" dirty="0"/>
              <a:t>Eligible for NCLEX-RN exam (RN)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761861"/>
            <a:ext cx="3592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3 Different Options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Multi entry/Multi exit Program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10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65510" y="2647292"/>
            <a:ext cx="7305869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900" dirty="0"/>
              <a:t>Radiologic Technology</a:t>
            </a:r>
          </a:p>
          <a:p>
            <a:endParaRPr lang="en-US" dirty="0"/>
          </a:p>
          <a:p>
            <a:pPr algn="ctr"/>
            <a:r>
              <a:rPr lang="en-US" dirty="0"/>
              <a:t>Program Director: </a:t>
            </a:r>
            <a:r>
              <a:rPr lang="pt-BR" dirty="0"/>
              <a:t>Erika Johnson, BS, R.T. (R) (ARRT)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03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Accredited:</a:t>
            </a:r>
          </a:p>
          <a:p>
            <a:pPr lvl="1"/>
            <a:r>
              <a:rPr lang="en-US" sz="2200" dirty="0"/>
              <a:t>Joint Review Committee on Education in Radiologic Technology (JRCERT)</a:t>
            </a:r>
          </a:p>
          <a:p>
            <a:r>
              <a:rPr lang="en-US" sz="2800" dirty="0"/>
              <a:t>Fall entry only</a:t>
            </a:r>
          </a:p>
          <a:p>
            <a:r>
              <a:rPr lang="en-US" sz="2800" dirty="0"/>
              <a:t>Associate Degree</a:t>
            </a:r>
          </a:p>
          <a:p>
            <a:pPr lvl="1"/>
            <a:r>
              <a:rPr lang="en-US" sz="2200" dirty="0"/>
              <a:t>6 semesters </a:t>
            </a:r>
          </a:p>
          <a:p>
            <a:r>
              <a:rPr lang="en-US" sz="2800" dirty="0"/>
              <a:t>Accepts 14-16 students</a:t>
            </a:r>
          </a:p>
          <a:p>
            <a:r>
              <a:rPr lang="en-US" sz="2800" dirty="0"/>
              <a:t>Eligible for national registry exam to obtain RT (R).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72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9057" y="6127701"/>
            <a:ext cx="2993395" cy="51820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87754" y="1904073"/>
            <a:ext cx="736496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900"/>
              <a:t>Physical Therapist Assistant </a:t>
            </a:r>
            <a:endParaRPr lang="en-US" sz="5900" dirty="0"/>
          </a:p>
          <a:p>
            <a:endParaRPr lang="en-US" dirty="0"/>
          </a:p>
          <a:p>
            <a:pPr algn="ctr"/>
            <a:r>
              <a:rPr lang="en-US" dirty="0"/>
              <a:t>Program Director: Dr. Kara Santana PT, DPT</a:t>
            </a:r>
          </a:p>
        </p:txBody>
      </p:sp>
    </p:spTree>
    <p:extLst>
      <p:ext uri="{BB962C8B-B14F-4D97-AF65-F5344CB8AC3E}">
        <p14:creationId xmlns:p14="http://schemas.microsoft.com/office/powerpoint/2010/main" val="199145814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03A11E1775364A925E27CC6EFB8315" ma:contentTypeVersion="7" ma:contentTypeDescription="Create a new document." ma:contentTypeScope="" ma:versionID="2cffe3acb7d64621b0ea4aa756b9d406">
  <xsd:schema xmlns:xsd="http://www.w3.org/2001/XMLSchema" xmlns:xs="http://www.w3.org/2001/XMLSchema" xmlns:p="http://schemas.microsoft.com/office/2006/metadata/properties" xmlns:ns3="4d612028-2e89-429d-8f8d-717c765f50c9" xmlns:ns4="42c78f0f-4552-4f69-8d0a-974b412da7c7" targetNamespace="http://schemas.microsoft.com/office/2006/metadata/properties" ma:root="true" ma:fieldsID="64ba52791fd2cacd8f6a860d2e360587" ns3:_="" ns4:_="">
    <xsd:import namespace="4d612028-2e89-429d-8f8d-717c765f50c9"/>
    <xsd:import namespace="42c78f0f-4552-4f69-8d0a-974b412da7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612028-2e89-429d-8f8d-717c765f50c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c78f0f-4552-4f69-8d0a-974b412da7c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74ACD5-C731-4CA4-BE5A-9D25C3D612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1BA122-B54C-45DE-BA33-3724A27F5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612028-2e89-429d-8f8d-717c765f50c9"/>
    <ds:schemaRef ds:uri="42c78f0f-4552-4f69-8d0a-974b412da7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ABFFE4-276C-468D-8590-1EADBDF6BA6E}">
  <ds:schemaRefs>
    <ds:schemaRef ds:uri="42c78f0f-4552-4f69-8d0a-974b412da7c7"/>
    <ds:schemaRef ds:uri="http://schemas.openxmlformats.org/package/2006/metadata/core-properties"/>
    <ds:schemaRef ds:uri="http://purl.org/dc/dcmitype/"/>
    <ds:schemaRef ds:uri="http://purl.org/dc/terms/"/>
    <ds:schemaRef ds:uri="4d612028-2e89-429d-8f8d-717c765f50c9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1083</TotalTime>
  <Words>764</Words>
  <Application>Microsoft Office PowerPoint</Application>
  <PresentationFormat>Widescreen</PresentationFormat>
  <Paragraphs>142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Corbel</vt:lpstr>
      <vt:lpstr>Wingdings 2</vt:lpstr>
      <vt:lpstr>Frame</vt:lpstr>
      <vt:lpstr>Welcome to Health Sciences!</vt:lpstr>
      <vt:lpstr>TCL Health Sciences Programs </vt:lpstr>
      <vt:lpstr>Health Sciences Advisor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TEAS FAQ’S</vt:lpstr>
      <vt:lpstr>Achieve 3000 FAQ’S</vt:lpstr>
      <vt:lpstr>PowerPoint Presentation</vt:lpstr>
      <vt:lpstr>How do I get started?  </vt:lpstr>
    </vt:vector>
  </TitlesOfParts>
  <Company>TECHNICAL COLLEGE OF THE LOWCOUNTRY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Health Sciences Open House!</dc:title>
  <dc:creator>Amanda Barney</dc:creator>
  <cp:lastModifiedBy>Cindy Mooney</cp:lastModifiedBy>
  <cp:revision>83</cp:revision>
  <dcterms:created xsi:type="dcterms:W3CDTF">2019-02-21T17:44:05Z</dcterms:created>
  <dcterms:modified xsi:type="dcterms:W3CDTF">2024-11-19T19:20:37Z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0x0101000503A11E1775364A925E27CC6EFB8315</vt:lpwstr>
  </property>
  <property fmtid="{D5CDD505-2E9C-101B-9397-08002B2CF9AE}" pid="3" name="MSIP_Label_c702ff65-7670-43d5-90fe-f6b467e0a26a_Enabled">
    <vt:lpwstr>true</vt:lpwstr>
  </property>
  <property fmtid="{D5CDD505-2E9C-101B-9397-08002B2CF9AE}" pid="4" name="MSIP_Label_c702ff65-7670-43d5-90fe-f6b467e0a26a_SetDate">
    <vt:lpwstr>2024-11-19T19:12:08Z</vt:lpwstr>
  </property>
  <property fmtid="{D5CDD505-2E9C-101B-9397-08002B2CF9AE}" pid="5" name="MSIP_Label_c702ff65-7670-43d5-90fe-f6b467e0a26a_Method">
    <vt:lpwstr>Standard</vt:lpwstr>
  </property>
  <property fmtid="{D5CDD505-2E9C-101B-9397-08002B2CF9AE}" pid="6" name="MSIP_Label_c702ff65-7670-43d5-90fe-f6b467e0a26a_Name">
    <vt:lpwstr>defa4170-0d19-0005-0004-bc88714345d2</vt:lpwstr>
  </property>
  <property fmtid="{D5CDD505-2E9C-101B-9397-08002B2CF9AE}" pid="7" name="MSIP_Label_c702ff65-7670-43d5-90fe-f6b467e0a26a_SiteId">
    <vt:lpwstr>52b0eb7d-5972-4d7c-b97c-93f9000bdf05</vt:lpwstr>
  </property>
  <property fmtid="{D5CDD505-2E9C-101B-9397-08002B2CF9AE}" pid="8" name="MSIP_Label_c702ff65-7670-43d5-90fe-f6b467e0a26a_ActionId">
    <vt:lpwstr>6411b8a0-07a3-40e7-8eb4-9dcadd520dd7</vt:lpwstr>
  </property>
  <property fmtid="{D5CDD505-2E9C-101B-9397-08002B2CF9AE}" pid="9" name="MSIP_Label_c702ff65-7670-43d5-90fe-f6b467e0a26a_ContentBits">
    <vt:lpwstr>0</vt:lpwstr>
  </property>
</Properties>
</file>